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7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C47"/>
    <a:srgbClr val="3DA238"/>
    <a:srgbClr val="FF963E"/>
    <a:srgbClr val="EECBBD"/>
    <a:srgbClr val="FFD9C8"/>
    <a:srgbClr val="AEB467"/>
    <a:srgbClr val="FF70B2"/>
    <a:srgbClr val="FFB1DF"/>
    <a:srgbClr val="C1E7F8"/>
    <a:srgbClr val="A5C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5" autoAdjust="0"/>
    <p:restoredTop sz="86418"/>
  </p:normalViewPr>
  <p:slideViewPr>
    <p:cSldViewPr snapToGrid="0">
      <p:cViewPr varScale="1">
        <p:scale>
          <a:sx n="55" d="100"/>
          <a:sy n="55" d="100"/>
        </p:scale>
        <p:origin x="2443" y="38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4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F7E218F-A6A1-49F8-9291-FEC21C44C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28" y="8592440"/>
            <a:ext cx="7134225" cy="217170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E3B0D0E5-6929-D444-8087-8FE9AB78D7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4" t="17206" r="33274" b="28324"/>
          <a:stretch/>
        </p:blipFill>
        <p:spPr>
          <a:xfrm>
            <a:off x="-13860" y="670991"/>
            <a:ext cx="7803287" cy="4358205"/>
          </a:xfrm>
          <a:prstGeom prst="rect">
            <a:avLst/>
          </a:prstGeom>
          <a:effectLst/>
        </p:spPr>
      </p:pic>
      <p:sp>
        <p:nvSpPr>
          <p:cNvPr id="14" name="正方形/長方形 13"/>
          <p:cNvSpPr/>
          <p:nvPr/>
        </p:nvSpPr>
        <p:spPr>
          <a:xfrm>
            <a:off x="600097" y="2093496"/>
            <a:ext cx="6684047" cy="323770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12194" y="7331490"/>
            <a:ext cx="7787770" cy="1085476"/>
          </a:xfrm>
          <a:prstGeom prst="rect">
            <a:avLst/>
          </a:prstGeom>
          <a:solidFill>
            <a:srgbClr val="3DA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B1DF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3311" y="7329221"/>
            <a:ext cx="7088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楠</a:t>
            </a:r>
            <a:r>
              <a:rPr lang="ja-JP" altLang="en-US" sz="1600" b="1" dirty="0" err="1">
                <a:solidFill>
                  <a:schemeClr val="bg1"/>
                </a:solidFill>
                <a:latin typeface="+mj-ea"/>
              </a:rPr>
              <a:t>こ</a:t>
            </a: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もれびの郷　　宇部市大字西万倉１６６２</a:t>
            </a:r>
            <a:r>
              <a:rPr lang="en-US" altLang="ja-JP" sz="1600" b="1" dirty="0">
                <a:solidFill>
                  <a:schemeClr val="bg1"/>
                </a:solidFill>
                <a:latin typeface="+mj-ea"/>
              </a:rPr>
              <a:t>-</a:t>
            </a: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１　☎０８３６</a:t>
            </a:r>
            <a:r>
              <a:rPr lang="en-US" altLang="ja-JP" sz="1600" b="1" dirty="0">
                <a:solidFill>
                  <a:schemeClr val="bg1"/>
                </a:solidFill>
                <a:latin typeface="+mj-ea"/>
              </a:rPr>
              <a:t>-</a:t>
            </a: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６７</a:t>
            </a:r>
            <a:r>
              <a:rPr lang="en-US" altLang="ja-JP" sz="1600" b="1" dirty="0">
                <a:solidFill>
                  <a:schemeClr val="bg1"/>
                </a:solidFill>
                <a:latin typeface="+mj-ea"/>
              </a:rPr>
              <a:t>-</a:t>
            </a: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２６１７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共催：宇部市スポーツコミッション     協力：幸太郎スポーツ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後援：宇部日報・山口新聞・</a:t>
            </a:r>
            <a:r>
              <a:rPr lang="en-US" altLang="ja-JP" sz="1600" b="1" dirty="0">
                <a:solidFill>
                  <a:schemeClr val="bg1"/>
                </a:solidFill>
                <a:latin typeface="+mj-ea"/>
              </a:rPr>
              <a:t>FM</a:t>
            </a:r>
            <a:r>
              <a:rPr lang="ja-JP" altLang="en-US" sz="1600" b="1" dirty="0">
                <a:solidFill>
                  <a:schemeClr val="bg1"/>
                </a:solidFill>
                <a:latin typeface="+mj-ea"/>
              </a:rPr>
              <a:t>きらら</a:t>
            </a:r>
            <a:endParaRPr lang="en-US" altLang="ja-JP" sz="1600" b="1" dirty="0">
              <a:solidFill>
                <a:schemeClr val="bg1"/>
              </a:solidFill>
              <a:latin typeface="+mj-ea"/>
            </a:endParaRPr>
          </a:p>
          <a:p>
            <a:endParaRPr lang="ja-JP" altLang="en-US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07654" y="8109191"/>
            <a:ext cx="6546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お問合せ先　楠</a:t>
            </a:r>
            <a:r>
              <a:rPr kumimoji="1" lang="ja-JP" altLang="en-US" sz="1400" b="1" dirty="0" err="1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こ</a:t>
            </a:r>
            <a:r>
              <a:rPr kumimoji="1"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もれびの郷　☎ 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０８３６－６７－２６１７　</a:t>
            </a:r>
            <a:r>
              <a:rPr lang="en-US" altLang="ja-JP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FAX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０８３６</a:t>
            </a:r>
            <a:r>
              <a:rPr lang="en-US" altLang="ja-JP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-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６７</a:t>
            </a:r>
            <a:r>
              <a:rPr lang="en-US" altLang="ja-JP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-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２６１６</a:t>
            </a:r>
            <a:endParaRPr kumimoji="1" lang="ja-JP" altLang="en-US" sz="1400" b="1" dirty="0">
              <a:solidFill>
                <a:srgbClr val="FF963E"/>
              </a:solidFill>
              <a:effectLst>
                <a:glow rad="101600">
                  <a:schemeClr val="bg1"/>
                </a:glow>
              </a:effectLst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4422" y="2042655"/>
            <a:ext cx="6409648" cy="1938992"/>
          </a:xfrm>
          <a:prstGeom prst="rect">
            <a:avLst/>
          </a:prstGeom>
          <a:noFill/>
          <a:effectLst>
            <a:softEdge rad="25400"/>
          </a:effectLst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  <a:effectLst>
                  <a:glow rad="177800">
                    <a:srgbClr val="F17C47"/>
                  </a:glow>
                </a:effectLst>
              </a:rPr>
              <a:t>4</a:t>
            </a:r>
            <a:r>
              <a:rPr lang="ja-JP" altLang="en-US" sz="4000" b="1" dirty="0">
                <a:solidFill>
                  <a:schemeClr val="bg1"/>
                </a:solidFill>
                <a:effectLst>
                  <a:glow rad="177800">
                    <a:srgbClr val="F17C47"/>
                  </a:glow>
                </a:effectLst>
              </a:rPr>
              <a:t>月</a:t>
            </a:r>
            <a:r>
              <a:rPr lang="en-US" altLang="ja-JP" sz="4000" b="1" dirty="0">
                <a:solidFill>
                  <a:schemeClr val="bg1"/>
                </a:solidFill>
                <a:effectLst>
                  <a:glow rad="177800">
                    <a:srgbClr val="F17C47"/>
                  </a:glow>
                </a:effectLst>
              </a:rPr>
              <a:t>28</a:t>
            </a:r>
            <a:r>
              <a:rPr lang="ja-JP" altLang="en-US" sz="4000" b="1" dirty="0">
                <a:solidFill>
                  <a:schemeClr val="bg1"/>
                </a:solidFill>
                <a:effectLst>
                  <a:glow rad="177800">
                    <a:srgbClr val="F17C47"/>
                  </a:glow>
                </a:effectLst>
              </a:rPr>
              <a:t>日（土）</a:t>
            </a:r>
          </a:p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  <a:t>維新の史跡めぐりと</a:t>
            </a:r>
            <a:br>
              <a:rPr kumimoji="1" lang="en-US" altLang="ja-JP" sz="40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</a:br>
            <a:r>
              <a:rPr kumimoji="1" lang="ja-JP" altLang="en-US" sz="40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  <a:t>ノルディックウォーキング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3313" y="5117679"/>
            <a:ext cx="5561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effectLst>
                  <a:glow rad="203200">
                    <a:schemeClr val="bg1"/>
                  </a:glow>
                </a:effectLst>
              </a:rPr>
              <a:t>❤初心者大歓迎❤　　　　　　　　　　　　　　　　　　　★行　程★</a:t>
            </a:r>
            <a:endParaRPr kumimoji="1" lang="ja-JP" altLang="en-US" sz="1600" b="1" dirty="0">
              <a:solidFill>
                <a:schemeClr val="accent6">
                  <a:lumMod val="50000"/>
                </a:schemeClr>
              </a:solidFill>
              <a:effectLst>
                <a:glow rad="203200">
                  <a:schemeClr val="bg1"/>
                </a:glow>
              </a:effectLst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74F2082-7F3D-4FE1-9E02-27F2CEE240B9}"/>
              </a:ext>
            </a:extLst>
          </p:cNvPr>
          <p:cNvSpPr/>
          <p:nvPr/>
        </p:nvSpPr>
        <p:spPr>
          <a:xfrm>
            <a:off x="-13860" y="0"/>
            <a:ext cx="7803287" cy="907808"/>
          </a:xfrm>
          <a:prstGeom prst="rect">
            <a:avLst/>
          </a:prstGeom>
          <a:solidFill>
            <a:srgbClr val="3DA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B1DF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2615" y="5419687"/>
            <a:ext cx="3780202" cy="193899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dist"/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参加費　　　　　２，０００円　（保険料込）　　　　　　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時　　　間　　　９：００～１２：３０　（８：５０集合）</a:t>
            </a:r>
            <a:b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</a:b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集合場所　　楠</a:t>
            </a:r>
            <a:r>
              <a:rPr lang="ja-JP" altLang="en-US" sz="1200" b="1" dirty="0" err="1">
                <a:solidFill>
                  <a:schemeClr val="accent6">
                    <a:lumMod val="50000"/>
                  </a:schemeClr>
                </a:solidFill>
                <a:latin typeface="+mn-ea"/>
              </a:rPr>
              <a:t>こ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もれびの郷　研修室　８：５０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参加資格　　経験者、又は、中学生以上で健康な方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定　　　員　　３０名　（定員になり次第締め切ります）</a:t>
            </a:r>
            <a:b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</a:b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催行人数　　２０名　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締　　　切　　４月２３日（月）　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■　持ち物　　　ポール・リュック又はナップサック・　敷物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　　　　　　　　　・運動ができる服装・移動中の飲み物</a:t>
            </a:r>
          </a:p>
          <a:p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※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ポール貸し出し有　先着</a:t>
            </a:r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25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名迄　</a:t>
            </a:r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※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弁当お茶付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30BA33-73CD-4AB6-8C92-369A7D754466}"/>
              </a:ext>
            </a:extLst>
          </p:cNvPr>
          <p:cNvSpPr txBox="1"/>
          <p:nvPr/>
        </p:nvSpPr>
        <p:spPr>
          <a:xfrm>
            <a:off x="3888372" y="5231443"/>
            <a:ext cx="35532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８：５０　楠</a:t>
            </a:r>
            <a:r>
              <a:rPr lang="ja-JP" altLang="en-US" sz="1200" b="1" dirty="0" err="1">
                <a:solidFill>
                  <a:schemeClr val="accent6">
                    <a:lumMod val="50000"/>
                  </a:schemeClr>
                </a:solidFill>
                <a:latin typeface="+mn-ea"/>
              </a:rPr>
              <a:t>こ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もれびの郷　研修室　受付集合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９：００　座学：明治維新の先駆けとなった志士講座　</a:t>
            </a:r>
            <a:b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</a:b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９：２０　ウォーミング</a:t>
            </a:r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UP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・歩き方講習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９：４０　ウォーキング開始　</a:t>
            </a:r>
            <a:b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</a:b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１０：００　天龍寺・墓所　　</a:t>
            </a:r>
            <a:r>
              <a:rPr lang="en-US" altLang="ja-JP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(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トイレ休憩）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　　　　　美登里菓子　お茶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１０：３５　国</a:t>
            </a:r>
            <a:r>
              <a:rPr lang="zh-TW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司家居館跡（美登里神社）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１１：１５　万倉護国神社　国</a:t>
            </a:r>
            <a:r>
              <a:rPr lang="zh-TW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司信濃公像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　　</a:t>
            </a:r>
            <a:endParaRPr lang="en-US" altLang="ja-JP" sz="120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１１：４０　楠</a:t>
            </a:r>
            <a:r>
              <a:rPr lang="ja-JP" altLang="en-US" sz="1200" b="1" dirty="0" err="1">
                <a:solidFill>
                  <a:schemeClr val="accent6">
                    <a:lumMod val="50000"/>
                  </a:schemeClr>
                </a:solidFill>
                <a:latin typeface="+mn-ea"/>
              </a:rPr>
              <a:t>こ</a:t>
            </a:r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もれびの郷　到着　クールダウン・昼食</a:t>
            </a:r>
          </a:p>
          <a:p>
            <a:r>
              <a:rPr lang="ja-JP" altLang="en-US" sz="12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１２：３０　現地解散</a:t>
            </a:r>
            <a:endParaRPr kumimoji="1" lang="ja-JP" altLang="en-US" sz="1200" b="1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54642F1-79C1-46E8-91E5-2AE69567B7F3}"/>
              </a:ext>
            </a:extLst>
          </p:cNvPr>
          <p:cNvCxnSpPr>
            <a:cxnSpLocks/>
          </p:cNvCxnSpPr>
          <p:nvPr/>
        </p:nvCxnSpPr>
        <p:spPr>
          <a:xfrm>
            <a:off x="-13860" y="554949"/>
            <a:ext cx="7803287" cy="13448"/>
          </a:xfrm>
          <a:prstGeom prst="line">
            <a:avLst/>
          </a:prstGeom>
          <a:ln w="174625"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1946150" y="345028"/>
            <a:ext cx="3862931" cy="44673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accent6">
                    <a:lumMod val="50000"/>
                  </a:schemeClr>
                </a:solidFill>
              </a:rPr>
              <a:t>明治維新１５０年</a:t>
            </a:r>
            <a:endParaRPr kumimoji="1" lang="ja-JP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25F57F-F476-4450-B612-0A8FC5600002}"/>
              </a:ext>
            </a:extLst>
          </p:cNvPr>
          <p:cNvSpPr txBox="1"/>
          <p:nvPr/>
        </p:nvSpPr>
        <p:spPr>
          <a:xfrm>
            <a:off x="765830" y="8592440"/>
            <a:ext cx="6409648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維新の史跡めぐりとノルディックウォーキング　申込書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5EF9875-5BB3-406F-886E-E7B482220472}"/>
              </a:ext>
            </a:extLst>
          </p:cNvPr>
          <p:cNvSpPr txBox="1"/>
          <p:nvPr/>
        </p:nvSpPr>
        <p:spPr>
          <a:xfrm>
            <a:off x="697237" y="8980512"/>
            <a:ext cx="6546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申込先</a:t>
            </a:r>
            <a:r>
              <a:rPr kumimoji="1"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　楠</a:t>
            </a:r>
            <a:r>
              <a:rPr kumimoji="1" lang="ja-JP" altLang="en-US" sz="1400" b="1" dirty="0" err="1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こ</a:t>
            </a:r>
            <a:r>
              <a:rPr kumimoji="1"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もれびの郷　☎ 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０８３６－６７－２６１７　</a:t>
            </a:r>
            <a:r>
              <a:rPr lang="en-US" altLang="ja-JP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FAX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０８３６</a:t>
            </a:r>
            <a:r>
              <a:rPr lang="en-US" altLang="ja-JP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-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６７</a:t>
            </a:r>
            <a:r>
              <a:rPr lang="en-US" altLang="ja-JP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-</a:t>
            </a:r>
            <a:r>
              <a:rPr lang="ja-JP" altLang="en-US" sz="1400" b="1" dirty="0">
                <a:solidFill>
                  <a:srgbClr val="FF963E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２６１６</a:t>
            </a:r>
            <a:endParaRPr kumimoji="1" lang="ja-JP" altLang="en-US" sz="1400" b="1" dirty="0">
              <a:solidFill>
                <a:srgbClr val="FF963E"/>
              </a:solidFill>
              <a:effectLst>
                <a:glow rad="101600">
                  <a:schemeClr val="bg1"/>
                </a:glow>
              </a:effectLst>
              <a:latin typeface="+mj-ea"/>
              <a:ea typeface="+mj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69DCFE-1A63-4045-A666-B32D6CF685B7}"/>
              </a:ext>
            </a:extLst>
          </p:cNvPr>
          <p:cNvSpPr txBox="1"/>
          <p:nvPr/>
        </p:nvSpPr>
        <p:spPr>
          <a:xfrm>
            <a:off x="331922" y="9324333"/>
            <a:ext cx="718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氏  名　　　　　　住          所　　　　　 年齢　連絡先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携帯）　 ポール</a:t>
            </a:r>
            <a:endParaRPr kumimoji="1" lang="en-US" altLang="ja-JP" sz="2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71211C-2FC1-48A4-9405-649EF540F6F5}"/>
              </a:ext>
            </a:extLst>
          </p:cNvPr>
          <p:cNvSpPr txBox="1"/>
          <p:nvPr/>
        </p:nvSpPr>
        <p:spPr>
          <a:xfrm>
            <a:off x="600097" y="4007004"/>
            <a:ext cx="5215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  <a:t>明治維新の先駆けの志士をクローズ</a:t>
            </a:r>
            <a:r>
              <a:rPr kumimoji="1" lang="en-US" altLang="ja-JP" sz="18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  <a:t>UP</a:t>
            </a:r>
            <a:r>
              <a:rPr lang="ja-JP" altLang="en-US" sz="18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  <a:t>！！</a:t>
            </a:r>
            <a:br>
              <a:rPr lang="en-US" altLang="ja-JP" sz="18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</a:br>
            <a:r>
              <a:rPr lang="ja-JP" altLang="en-US" sz="1800" b="1" dirty="0">
                <a:solidFill>
                  <a:schemeClr val="bg1"/>
                </a:solidFill>
                <a:effectLst>
                  <a:glow rad="177800">
                    <a:schemeClr val="accent6">
                      <a:lumMod val="75000"/>
                    </a:schemeClr>
                  </a:glow>
                </a:effectLst>
              </a:rPr>
              <a:t>たんぽぽの花咲く春の田園風景を歩きませんか？</a:t>
            </a:r>
            <a:endParaRPr kumimoji="1" lang="ja-JP" altLang="en-US" sz="1800" b="1" dirty="0">
              <a:solidFill>
                <a:schemeClr val="bg1"/>
              </a:solidFill>
              <a:effectLst>
                <a:glow rad="177800">
                  <a:schemeClr val="accent6">
                    <a:lumMod val="75000"/>
                  </a:schemeClr>
                </a:glow>
              </a:effectLst>
            </a:endParaRPr>
          </a:p>
        </p:txBody>
      </p:sp>
      <p:sp>
        <p:nvSpPr>
          <p:cNvPr id="21" name="思考の吹き出し: 雲形 20">
            <a:extLst>
              <a:ext uri="{FF2B5EF4-FFF2-40B4-BE49-F238E27FC236}">
                <a16:creationId xmlns:a16="http://schemas.microsoft.com/office/drawing/2014/main" id="{10749A43-73B5-4A9F-86BB-403D45F0DE5A}"/>
              </a:ext>
            </a:extLst>
          </p:cNvPr>
          <p:cNvSpPr/>
          <p:nvPr/>
        </p:nvSpPr>
        <p:spPr>
          <a:xfrm>
            <a:off x="5611091" y="3981647"/>
            <a:ext cx="2164484" cy="1258007"/>
          </a:xfrm>
          <a:prstGeom prst="cloudCallout">
            <a:avLst>
              <a:gd name="adj1" fmla="val -20833"/>
              <a:gd name="adj2" fmla="val 4456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F17C47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国司公にちなむ</a:t>
            </a:r>
            <a:r>
              <a:rPr lang="ja-JP" altLang="en-US" sz="1600" b="1" dirty="0">
                <a:solidFill>
                  <a:srgbClr val="F17C47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菓子・お弁当</a:t>
            </a:r>
            <a:endParaRPr lang="en-US" altLang="ja-JP" sz="1600" b="1" dirty="0">
              <a:solidFill>
                <a:srgbClr val="F17C47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F17C47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・お茶付</a:t>
            </a:r>
            <a:endParaRPr kumimoji="1" lang="ja-JP" altLang="en-US" sz="1600" b="1" dirty="0">
              <a:solidFill>
                <a:srgbClr val="F17C47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9D8602F-655F-44A9-84FC-317A58F342A0}"/>
              </a:ext>
            </a:extLst>
          </p:cNvPr>
          <p:cNvSpPr txBox="1"/>
          <p:nvPr/>
        </p:nvSpPr>
        <p:spPr>
          <a:xfrm>
            <a:off x="6470391" y="9627953"/>
            <a:ext cx="1074870" cy="115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/>
              <a:t>要・不要</a:t>
            </a:r>
            <a:endParaRPr kumimoji="1"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要・不要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kumimoji="1" lang="ja-JP" altLang="en-US" sz="1600" dirty="0"/>
              <a:t>要・不要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32788931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P丸ゴシック体E</vt:lpstr>
      <vt:lpstr>ＭＳ Ｐゴシック</vt:lpstr>
      <vt:lpstr>新細明體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2018-01-31T11:02:09Z</dcterms:created>
  <dcterms:modified xsi:type="dcterms:W3CDTF">2018-04-13T08:50:22Z</dcterms:modified>
</cp:coreProperties>
</file>