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6600CC"/>
    <a:srgbClr val="0CE5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45" autoAdjust="0"/>
    <p:restoredTop sz="94660"/>
  </p:normalViewPr>
  <p:slideViewPr>
    <p:cSldViewPr snapToGrid="0" showGuides="1">
      <p:cViewPr varScale="1">
        <p:scale>
          <a:sx n="60" d="100"/>
          <a:sy n="60" d="100"/>
        </p:scale>
        <p:origin x="2261" y="34"/>
      </p:cViewPr>
      <p:guideLst>
        <p:guide orient="horz" pos="314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826291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406033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3906200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217599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3341418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208355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128465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68894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255325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236996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DD7A80-4A12-4670-878C-30FE8DF249B3}" type="datetimeFigureOut">
              <a:rPr kumimoji="1" lang="ja-JP" altLang="en-US" smtClean="0"/>
              <a:t>2018/2/22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65140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CDD7A80-4A12-4670-878C-30FE8DF249B3}" type="datetimeFigureOut">
              <a:rPr kumimoji="1" lang="ja-JP" altLang="en-US" smtClean="0"/>
              <a:t>2018/2/22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52BABA-EACD-42B5-84B8-907E2010812D}" type="slidenum">
              <a:rPr kumimoji="1" lang="ja-JP" altLang="en-US" smtClean="0"/>
              <a:t>‹#›</a:t>
            </a:fld>
            <a:endParaRPr kumimoji="1" lang="ja-JP" altLang="en-US"/>
          </a:p>
        </p:txBody>
      </p:sp>
    </p:spTree>
    <p:extLst>
      <p:ext uri="{BB962C8B-B14F-4D97-AF65-F5344CB8AC3E}">
        <p14:creationId xmlns:p14="http://schemas.microsoft.com/office/powerpoint/2010/main" val="408061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a:extLst>
              <a:ext uri="{FF2B5EF4-FFF2-40B4-BE49-F238E27FC236}">
                <a16:creationId xmlns:a16="http://schemas.microsoft.com/office/drawing/2014/main" id="{746B635E-D392-4269-A263-CDA64CF2FE05}"/>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Effect>
                      <a14:brightnessContrast bright="20000" contrast="-40000"/>
                    </a14:imgEffect>
                  </a14:imgLayer>
                </a14:imgProps>
              </a:ext>
            </a:extLst>
          </a:blip>
          <a:stretch>
            <a:fillRect/>
          </a:stretch>
        </p:blipFill>
        <p:spPr>
          <a:xfrm rot="16200000">
            <a:off x="-1529582" y="1518418"/>
            <a:ext cx="9906002" cy="6869163"/>
          </a:xfrm>
          <a:prstGeom prst="rect">
            <a:avLst/>
          </a:prstGeom>
        </p:spPr>
      </p:pic>
      <p:pic>
        <p:nvPicPr>
          <p:cNvPr id="41" name="図 40">
            <a:extLst>
              <a:ext uri="{FF2B5EF4-FFF2-40B4-BE49-F238E27FC236}">
                <a16:creationId xmlns:a16="http://schemas.microsoft.com/office/drawing/2014/main" id="{41E3791F-B808-407C-8E3D-CFD06B9680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332463">
            <a:off x="53615" y="198510"/>
            <a:ext cx="575573" cy="501388"/>
          </a:xfrm>
          <a:prstGeom prst="rect">
            <a:avLst/>
          </a:prstGeom>
        </p:spPr>
      </p:pic>
      <p:sp>
        <p:nvSpPr>
          <p:cNvPr id="8" name="四角形: 角を丸くする 7">
            <a:extLst>
              <a:ext uri="{FF2B5EF4-FFF2-40B4-BE49-F238E27FC236}">
                <a16:creationId xmlns:a16="http://schemas.microsoft.com/office/drawing/2014/main" id="{BE295D56-A95C-4B0E-B8AF-7E6AB7BF57ED}"/>
              </a:ext>
            </a:extLst>
          </p:cNvPr>
          <p:cNvSpPr/>
          <p:nvPr/>
        </p:nvSpPr>
        <p:spPr>
          <a:xfrm>
            <a:off x="72720" y="5638772"/>
            <a:ext cx="6678953" cy="331735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55F3526C-40E9-45AC-8D22-74ADD577FB6E}"/>
              </a:ext>
            </a:extLst>
          </p:cNvPr>
          <p:cNvSpPr/>
          <p:nvPr/>
        </p:nvSpPr>
        <p:spPr>
          <a:xfrm>
            <a:off x="1709595" y="5869228"/>
            <a:ext cx="5042078" cy="2877711"/>
          </a:xfrm>
          <a:prstGeom prst="rect">
            <a:avLst/>
          </a:prstGeom>
        </p:spPr>
        <p:txBody>
          <a:bodyPr wrap="square">
            <a:spAutoFit/>
          </a:bodyPr>
          <a:lstStyle/>
          <a:p>
            <a:pPr algn="just">
              <a:spcAft>
                <a:spcPts val="0"/>
              </a:spcAft>
            </a:pP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　　　　　    　　　　　　　　　　</a:t>
            </a:r>
            <a:r>
              <a:rPr lang="ja-JP" altLang="en-US" sz="1100" kern="100" spc="300" dirty="0">
                <a:latin typeface="游明朝" panose="02020400000000000000" pitchFamily="18" charset="-128"/>
                <a:ea typeface="HGｺﾞｼｯｸM" panose="020B0609000000000000" pitchFamily="49" charset="-128"/>
                <a:cs typeface="Times New Roman" panose="02020603050405020304" pitchFamily="18" charset="0"/>
              </a:rPr>
              <a:t>いまい かずあき</a:t>
            </a:r>
            <a:endParaRPr lang="en-US" altLang="ja-JP" sz="1000" kern="100" spc="300" dirty="0">
              <a:latin typeface="游明朝" panose="02020400000000000000" pitchFamily="18" charset="-128"/>
              <a:ea typeface="HGｺﾞｼｯｸM" panose="020B0609000000000000" pitchFamily="49" charset="-128"/>
              <a:cs typeface="Times New Roman" panose="02020603050405020304" pitchFamily="18" charset="0"/>
            </a:endParaRPr>
          </a:p>
          <a:p>
            <a:pPr algn="just">
              <a:spcAft>
                <a:spcPts val="0"/>
              </a:spcAft>
            </a:pPr>
            <a:r>
              <a:rPr lang="ja-JP" altLang="en-US" sz="1600" b="1" kern="100" dirty="0">
                <a:latin typeface="游明朝" panose="02020400000000000000" pitchFamily="18" charset="-128"/>
                <a:ea typeface="HGｺﾞｼｯｸM" panose="020B0609000000000000" pitchFamily="49" charset="-128"/>
                <a:cs typeface="Times New Roman" panose="02020603050405020304" pitchFamily="18" charset="0"/>
              </a:rPr>
              <a:t>　</a:t>
            </a:r>
            <a:r>
              <a:rPr lang="ja-JP" altLang="ja-JP" sz="1600" b="1" kern="100" dirty="0">
                <a:latin typeface="游明朝" panose="02020400000000000000" pitchFamily="18" charset="-128"/>
                <a:ea typeface="HGｺﾞｼｯｸM" panose="020B0609000000000000" pitchFamily="49" charset="-128"/>
                <a:cs typeface="Times New Roman" panose="02020603050405020304" pitchFamily="18" charset="0"/>
              </a:rPr>
              <a:t>講師</a:t>
            </a: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　</a:t>
            </a:r>
            <a:r>
              <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 </a:t>
            </a:r>
            <a:r>
              <a:rPr lang="ja-JP" altLang="ja-JP" sz="1100" kern="100" dirty="0">
                <a:latin typeface="HGPｺﾞｼｯｸE" panose="020B0900000000000000" pitchFamily="50" charset="-128"/>
                <a:ea typeface="HGPｺﾞｼｯｸE" panose="020B0900000000000000" pitchFamily="50" charset="-128"/>
                <a:cs typeface="Times New Roman" panose="02020603050405020304" pitchFamily="18" charset="0"/>
              </a:rPr>
              <a:t>みらいクリニック</a:t>
            </a:r>
            <a:r>
              <a:rPr lang="ja-JP" altLang="en-US" sz="1100" kern="100" dirty="0">
                <a:latin typeface="HGPｺﾞｼｯｸE" panose="020B0900000000000000" pitchFamily="50" charset="-128"/>
                <a:ea typeface="HGPｺﾞｼｯｸE" panose="020B0900000000000000" pitchFamily="50" charset="-128"/>
                <a:cs typeface="Times New Roman" panose="02020603050405020304" pitchFamily="18" charset="0"/>
              </a:rPr>
              <a:t> 院長</a:t>
            </a:r>
            <a:r>
              <a:rPr lang="ja-JP"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r>
              <a:rPr lang="ja-JP" altLang="ja-JP" sz="2000" kern="100" spc="600" dirty="0">
                <a:latin typeface="HGPｺﾞｼｯｸE" panose="020B0900000000000000" pitchFamily="50" charset="-128"/>
                <a:ea typeface="HGPｺﾞｼｯｸE" panose="020B0900000000000000" pitchFamily="50" charset="-128"/>
                <a:cs typeface="Times New Roman" panose="02020603050405020304" pitchFamily="18" charset="0"/>
              </a:rPr>
              <a:t>今井一彰</a:t>
            </a:r>
            <a:r>
              <a:rPr lang="en-US" altLang="ja-JP" sz="2000"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r>
              <a:rPr lang="ja-JP" altLang="en-US" sz="1100" kern="100" dirty="0">
                <a:latin typeface="HGPｺﾞｼｯｸE" panose="020B0900000000000000" pitchFamily="50" charset="-128"/>
                <a:ea typeface="HGPｺﾞｼｯｸE" panose="020B0900000000000000" pitchFamily="50" charset="-128"/>
                <a:cs typeface="Times New Roman" panose="02020603050405020304" pitchFamily="18" charset="0"/>
              </a:rPr>
              <a:t>氏                                  </a:t>
            </a:r>
            <a:endParaRPr lang="ja-JP"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spcAft>
                <a:spcPts val="0"/>
              </a:spcAft>
            </a:pPr>
            <a:r>
              <a:rPr lang="en-US" altLang="ja-JP" sz="1000" kern="100" dirty="0">
                <a:latin typeface="HGｺﾞｼｯｸM" panose="020B0609000000000000" pitchFamily="49" charset="-128"/>
                <a:ea typeface="游明朝" panose="02020400000000000000" pitchFamily="18" charset="-128"/>
                <a:cs typeface="Times New Roman" panose="02020603050405020304" pitchFamily="18" charset="0"/>
              </a:rPr>
              <a:t> </a:t>
            </a:r>
            <a:endParaRPr lang="ja-JP" altLang="ja-JP" sz="1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プロフィール</a:t>
            </a:r>
            <a:r>
              <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a:t>
            </a: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略歴</a:t>
            </a:r>
            <a:endPar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endParaRPr>
          </a:p>
          <a:p>
            <a:pPr algn="just">
              <a:spcAft>
                <a:spcPts val="0"/>
              </a:spcAft>
            </a:pP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平成</a:t>
            </a:r>
            <a:r>
              <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7</a:t>
            </a: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年山口大学医学部</a:t>
            </a: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卒業。</a:t>
            </a: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同大学救急医学講座入局</a:t>
            </a: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し</a:t>
            </a: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救急集中治療</a:t>
            </a: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に従事。</a:t>
            </a:r>
            <a:endPar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endParaRPr>
          </a:p>
          <a:p>
            <a:pPr algn="just"/>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学生時代より漢方医療に興味を持ち、東洋医学の研鑽を積</a:t>
            </a: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む。</a:t>
            </a:r>
            <a:endPar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endParaRPr>
          </a:p>
          <a:p>
            <a:pPr algn="just"/>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福岡県徳州会病院麻酔科</a:t>
            </a: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a:t>
            </a: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飯塚病院漢方診療科</a:t>
            </a: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a:t>
            </a: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山口大学総合診療部などを経て</a:t>
            </a:r>
            <a:endPar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endParaRPr>
          </a:p>
          <a:p>
            <a:pPr algn="just"/>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平成</a:t>
            </a:r>
            <a:r>
              <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18</a:t>
            </a: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年に福岡市に「みらいクリニック」を開業</a:t>
            </a: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a:t>
            </a:r>
            <a:endPar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endParaRPr>
          </a:p>
          <a:p>
            <a:pPr algn="just"/>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なるべく薬を使わずにその人本来の治る力を引き出す治療を提供している。</a:t>
            </a:r>
            <a:endPar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endParaRPr>
          </a:p>
          <a:p>
            <a:pPr algn="just"/>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専門は、一般内科、リウマチ科。日本東洋医学会認定漢方専門医</a:t>
            </a: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を持ち、</a:t>
            </a:r>
            <a:endPar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endParaRPr>
          </a:p>
          <a:p>
            <a:pPr algn="just"/>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加圧トレーニング統括指導者</a:t>
            </a: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a:t>
            </a:r>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日本病巣疾患研究副会長</a:t>
            </a:r>
            <a:r>
              <a:rPr lang="ja-JP" altLang="en-US" sz="1000" kern="100" dirty="0">
                <a:latin typeface="游明朝" panose="02020400000000000000" pitchFamily="18" charset="-128"/>
                <a:ea typeface="HGｺﾞｼｯｸM" panose="020B0609000000000000" pitchFamily="49" charset="-128"/>
                <a:cs typeface="Times New Roman" panose="02020603050405020304" pitchFamily="18" charset="0"/>
              </a:rPr>
              <a:t>でもある。</a:t>
            </a:r>
            <a:endParaRPr lang="en-US" altLang="ja-JP" sz="1000" kern="100" dirty="0">
              <a:latin typeface="游明朝" panose="02020400000000000000" pitchFamily="18" charset="-128"/>
              <a:ea typeface="HGｺﾞｼｯｸM" panose="020B0609000000000000" pitchFamily="49" charset="-128"/>
              <a:cs typeface="Times New Roman" panose="02020603050405020304" pitchFamily="18" charset="0"/>
            </a:endParaRPr>
          </a:p>
          <a:p>
            <a:pPr algn="just"/>
            <a:r>
              <a:rPr lang="ja-JP" altLang="ja-JP" sz="1000" dirty="0">
                <a:ea typeface="HGｺﾞｼｯｸM" panose="020B0609000000000000" pitchFamily="49" charset="-128"/>
                <a:cs typeface="Times New Roman" panose="02020603050405020304" pitchFamily="18" charset="0"/>
              </a:rPr>
              <a:t>また、足腰の痛みや治療専門家としての一面を持ち、椎間板ヘルニア、変形性関節症、外反母趾の治療など、医院での相談は多岐にわたっている。</a:t>
            </a:r>
            <a:endParaRPr lang="ja-JP" altLang="ja-JP" sz="1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000" kern="100" dirty="0">
                <a:latin typeface="游明朝" panose="02020400000000000000" pitchFamily="18" charset="-128"/>
                <a:ea typeface="HGｺﾞｼｯｸM" panose="020B0609000000000000" pitchFamily="49" charset="-128"/>
                <a:cs typeface="Times New Roman" panose="02020603050405020304" pitchFamily="18" charset="0"/>
              </a:rPr>
              <a:t>近著に、「口を閉じれば病気にならない」「正しく鼻呼吸すれば病気にならない」「クスリを使わずにリウマチを治す５つのステップ」などがある。</a:t>
            </a:r>
            <a:endParaRPr lang="ja-JP" altLang="ja-JP" sz="1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000" kern="100" dirty="0">
              <a:latin typeface="游明朝" panose="02020400000000000000" pitchFamily="18" charset="-128"/>
              <a:ea typeface="游明朝" panose="02020400000000000000" pitchFamily="18" charset="-128"/>
              <a:cs typeface="Times New Roman" panose="02020603050405020304" pitchFamily="18" charset="0"/>
            </a:endParaRPr>
          </a:p>
          <a:p>
            <a:pPr algn="r">
              <a:spcAft>
                <a:spcPts val="0"/>
              </a:spcAft>
            </a:pPr>
            <a:r>
              <a:rPr lang="ja-JP"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みらいクリニック　</a:t>
            </a:r>
            <a:r>
              <a:rPr lang="en-US"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URL</a:t>
            </a:r>
            <a:r>
              <a:rPr lang="ja-JP"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r>
              <a:rPr lang="en-US"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http://mirai-iryou.com</a:t>
            </a:r>
            <a:r>
              <a:rPr lang="ja-JP" altLang="ja-JP" sz="1000" kern="100" dirty="0">
                <a:latin typeface="HGPｺﾞｼｯｸE" panose="020B0900000000000000" pitchFamily="50" charset="-128"/>
                <a:ea typeface="HGPｺﾞｼｯｸE" panose="020B0900000000000000" pitchFamily="50" charset="-128"/>
                <a:cs typeface="Times New Roman" panose="02020603050405020304" pitchFamily="18" charset="0"/>
              </a:rPr>
              <a:t>　</a:t>
            </a:r>
            <a:endParaRPr lang="ja-JP" altLang="ja-JP" sz="1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CCDB6AAB-FBC7-4D41-AA6E-C9E796BEDE36}"/>
              </a:ext>
            </a:extLst>
          </p:cNvPr>
          <p:cNvSpPr txBox="1"/>
          <p:nvPr/>
        </p:nvSpPr>
        <p:spPr>
          <a:xfrm>
            <a:off x="383469" y="2299735"/>
            <a:ext cx="5741582" cy="646331"/>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足指の機能を取り戻しカラダのゆがみを改善。</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err="1">
                <a:latin typeface="HG丸ｺﾞｼｯｸM-PRO" panose="020F0600000000000000" pitchFamily="50" charset="-128"/>
                <a:ea typeface="HG丸ｺﾞｼｯｸM-PRO" panose="020F0600000000000000" pitchFamily="50" charset="-128"/>
              </a:rPr>
              <a:t>ゆびのば</a:t>
            </a:r>
            <a:r>
              <a:rPr kumimoji="1" lang="ja-JP" altLang="en-US" dirty="0">
                <a:latin typeface="HG丸ｺﾞｼｯｸM-PRO" panose="020F0600000000000000" pitchFamily="50" charset="-128"/>
                <a:ea typeface="HG丸ｺﾞｼｯｸM-PRO" panose="020F0600000000000000" pitchFamily="50" charset="-128"/>
              </a:rPr>
              <a:t>体操で元気に歩こう！</a:t>
            </a:r>
          </a:p>
        </p:txBody>
      </p:sp>
      <p:sp>
        <p:nvSpPr>
          <p:cNvPr id="9" name="四角形: 角を丸くする 8">
            <a:extLst>
              <a:ext uri="{FF2B5EF4-FFF2-40B4-BE49-F238E27FC236}">
                <a16:creationId xmlns:a16="http://schemas.microsoft.com/office/drawing/2014/main" id="{6F251F17-B3FA-4C8E-ACAF-FF53D187E848}"/>
              </a:ext>
            </a:extLst>
          </p:cNvPr>
          <p:cNvSpPr/>
          <p:nvPr/>
        </p:nvSpPr>
        <p:spPr>
          <a:xfrm>
            <a:off x="214358" y="6223484"/>
            <a:ext cx="1495237" cy="214793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写真</a:t>
            </a:r>
          </a:p>
        </p:txBody>
      </p:sp>
      <p:cxnSp>
        <p:nvCxnSpPr>
          <p:cNvPr id="11" name="直線コネクタ 10">
            <a:extLst>
              <a:ext uri="{FF2B5EF4-FFF2-40B4-BE49-F238E27FC236}">
                <a16:creationId xmlns:a16="http://schemas.microsoft.com/office/drawing/2014/main" id="{AB1E4C99-4D31-4830-9ABA-F107D672749D}"/>
              </a:ext>
            </a:extLst>
          </p:cNvPr>
          <p:cNvCxnSpPr>
            <a:cxnSpLocks/>
          </p:cNvCxnSpPr>
          <p:nvPr/>
        </p:nvCxnSpPr>
        <p:spPr>
          <a:xfrm>
            <a:off x="1762987" y="6377292"/>
            <a:ext cx="4645476"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楕円 3">
            <a:extLst>
              <a:ext uri="{FF2B5EF4-FFF2-40B4-BE49-F238E27FC236}">
                <a16:creationId xmlns:a16="http://schemas.microsoft.com/office/drawing/2014/main" id="{8C953220-95BF-43BC-AA29-32A94D6BE15A}"/>
              </a:ext>
            </a:extLst>
          </p:cNvPr>
          <p:cNvSpPr/>
          <p:nvPr/>
        </p:nvSpPr>
        <p:spPr>
          <a:xfrm>
            <a:off x="582451" y="3109352"/>
            <a:ext cx="895473" cy="883953"/>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1C8718A2-76A0-47A7-90E4-380DD23758E1}"/>
              </a:ext>
            </a:extLst>
          </p:cNvPr>
          <p:cNvSpPr/>
          <p:nvPr/>
        </p:nvSpPr>
        <p:spPr>
          <a:xfrm>
            <a:off x="582454" y="4165981"/>
            <a:ext cx="895472" cy="4062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3F9F646C-AA3F-40CA-B824-C7DDA00C2E27}"/>
              </a:ext>
            </a:extLst>
          </p:cNvPr>
          <p:cNvSpPr/>
          <p:nvPr/>
        </p:nvSpPr>
        <p:spPr>
          <a:xfrm>
            <a:off x="582451" y="4714443"/>
            <a:ext cx="882982" cy="383798"/>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30C52E4D-936D-4E0D-AFBD-956A78B8DB93}"/>
              </a:ext>
            </a:extLst>
          </p:cNvPr>
          <p:cNvSpPr txBox="1"/>
          <p:nvPr/>
        </p:nvSpPr>
        <p:spPr>
          <a:xfrm>
            <a:off x="679111" y="3370323"/>
            <a:ext cx="723014" cy="369332"/>
          </a:xfrm>
          <a:prstGeom prst="rect">
            <a:avLst/>
          </a:prstGeom>
          <a:noFill/>
        </p:spPr>
        <p:txBody>
          <a:bodyPr wrap="square" rtlCol="0">
            <a:spAutoFit/>
          </a:bodyPr>
          <a:lstStyle/>
          <a:p>
            <a:r>
              <a:rPr kumimoji="1" lang="ja-JP" altLang="en-US" dirty="0">
                <a:solidFill>
                  <a:schemeClr val="bg1"/>
                </a:solidFill>
                <a:latin typeface="HG創英角ｺﾞｼｯｸUB" panose="020B0909000000000000" pitchFamily="49" charset="-128"/>
                <a:ea typeface="HG創英角ｺﾞｼｯｸUB" panose="020B0909000000000000" pitchFamily="49" charset="-128"/>
              </a:rPr>
              <a:t>日時</a:t>
            </a:r>
          </a:p>
        </p:txBody>
      </p:sp>
      <p:sp>
        <p:nvSpPr>
          <p:cNvPr id="15" name="テキスト ボックス 14">
            <a:extLst>
              <a:ext uri="{FF2B5EF4-FFF2-40B4-BE49-F238E27FC236}">
                <a16:creationId xmlns:a16="http://schemas.microsoft.com/office/drawing/2014/main" id="{ED97A2BF-8649-45B1-B51D-613DC9D732C0}"/>
              </a:ext>
            </a:extLst>
          </p:cNvPr>
          <p:cNvSpPr txBox="1"/>
          <p:nvPr/>
        </p:nvSpPr>
        <p:spPr>
          <a:xfrm>
            <a:off x="697632" y="4185052"/>
            <a:ext cx="704493" cy="369332"/>
          </a:xfrm>
          <a:prstGeom prst="rect">
            <a:avLst/>
          </a:prstGeom>
          <a:noFill/>
          <a:ln>
            <a:noFill/>
          </a:ln>
        </p:spPr>
        <p:txBody>
          <a:bodyPr wrap="square" rtlCol="0">
            <a:spAutoFit/>
          </a:bodyPr>
          <a:lstStyle/>
          <a:p>
            <a:r>
              <a:rPr kumimoji="1" lang="ja-JP" altLang="en-US" dirty="0">
                <a:solidFill>
                  <a:schemeClr val="bg1"/>
                </a:solidFill>
                <a:latin typeface="HG創英角ｺﾞｼｯｸUB" panose="020B0909000000000000" pitchFamily="49" charset="-128"/>
                <a:ea typeface="HG創英角ｺﾞｼｯｸUB" panose="020B0909000000000000" pitchFamily="49" charset="-128"/>
              </a:rPr>
              <a:t>会場</a:t>
            </a:r>
          </a:p>
        </p:txBody>
      </p:sp>
      <p:sp>
        <p:nvSpPr>
          <p:cNvPr id="16" name="テキスト ボックス 15">
            <a:extLst>
              <a:ext uri="{FF2B5EF4-FFF2-40B4-BE49-F238E27FC236}">
                <a16:creationId xmlns:a16="http://schemas.microsoft.com/office/drawing/2014/main" id="{DE86D7BD-79F6-47B6-AD59-F4C7FE05DFF5}"/>
              </a:ext>
            </a:extLst>
          </p:cNvPr>
          <p:cNvSpPr txBox="1"/>
          <p:nvPr/>
        </p:nvSpPr>
        <p:spPr>
          <a:xfrm>
            <a:off x="595555" y="4736144"/>
            <a:ext cx="965920" cy="369332"/>
          </a:xfrm>
          <a:prstGeom prst="rect">
            <a:avLst/>
          </a:prstGeom>
          <a:noFill/>
        </p:spPr>
        <p:txBody>
          <a:bodyPr wrap="square" rtlCol="0">
            <a:spAutoFit/>
          </a:bodyPr>
          <a:lstStyle/>
          <a:p>
            <a:r>
              <a:rPr kumimoji="1" lang="ja-JP" altLang="en-US" dirty="0">
                <a:solidFill>
                  <a:schemeClr val="bg1"/>
                </a:solidFill>
                <a:latin typeface="HG創英角ｺﾞｼｯｸUB" panose="020B0909000000000000" pitchFamily="49" charset="-128"/>
                <a:ea typeface="HG創英角ｺﾞｼｯｸUB" panose="020B0909000000000000" pitchFamily="49" charset="-128"/>
              </a:rPr>
              <a:t>参加費</a:t>
            </a:r>
          </a:p>
        </p:txBody>
      </p:sp>
      <p:sp>
        <p:nvSpPr>
          <p:cNvPr id="17" name="テキスト ボックス 16">
            <a:extLst>
              <a:ext uri="{FF2B5EF4-FFF2-40B4-BE49-F238E27FC236}">
                <a16:creationId xmlns:a16="http://schemas.microsoft.com/office/drawing/2014/main" id="{09A6D7CE-A805-4E03-B0A9-FBCD59F48D5D}"/>
              </a:ext>
            </a:extLst>
          </p:cNvPr>
          <p:cNvSpPr txBox="1"/>
          <p:nvPr/>
        </p:nvSpPr>
        <p:spPr>
          <a:xfrm>
            <a:off x="1498321" y="3026034"/>
            <a:ext cx="5389359" cy="830997"/>
          </a:xfrm>
          <a:prstGeom prst="rect">
            <a:avLst/>
          </a:prstGeom>
          <a:noFill/>
        </p:spPr>
        <p:txBody>
          <a:bodyPr wrap="square" rtlCol="0">
            <a:spAutoFit/>
          </a:bodyPr>
          <a:lstStyle/>
          <a:p>
            <a:r>
              <a:rPr kumimoji="1" lang="en-US" altLang="ja-JP" b="1" dirty="0">
                <a:latin typeface="HGP創英角ｺﾞｼｯｸUB" panose="020B0900000000000000" pitchFamily="50" charset="-128"/>
                <a:ea typeface="HGP創英角ｺﾞｼｯｸUB" panose="020B0900000000000000" pitchFamily="50" charset="-128"/>
              </a:rPr>
              <a:t>2018</a:t>
            </a:r>
            <a:r>
              <a:rPr kumimoji="1" lang="ja-JP" altLang="en-US" b="1" dirty="0">
                <a:latin typeface="HGP創英角ｺﾞｼｯｸUB" panose="020B0900000000000000" pitchFamily="50" charset="-128"/>
                <a:ea typeface="HGP創英角ｺﾞｼｯｸUB" panose="020B0900000000000000" pitchFamily="50" charset="-128"/>
              </a:rPr>
              <a:t>年 </a:t>
            </a:r>
            <a:r>
              <a:rPr kumimoji="1" lang="ja-JP" altLang="en-US" sz="4800" b="1" dirty="0">
                <a:latin typeface="HGP創英角ｺﾞｼｯｸUB" panose="020B0900000000000000" pitchFamily="50" charset="-128"/>
                <a:ea typeface="HGP創英角ｺﾞｼｯｸUB" panose="020B0900000000000000" pitchFamily="50" charset="-128"/>
              </a:rPr>
              <a:t>　４</a:t>
            </a:r>
            <a:r>
              <a:rPr kumimoji="1" lang="ja-JP" altLang="en-US" sz="3600" b="1" dirty="0">
                <a:latin typeface="HGP創英角ｺﾞｼｯｸUB" panose="020B0900000000000000" pitchFamily="50" charset="-128"/>
                <a:ea typeface="HGP創英角ｺﾞｼｯｸUB" panose="020B0900000000000000" pitchFamily="50" charset="-128"/>
              </a:rPr>
              <a:t>月</a:t>
            </a:r>
            <a:r>
              <a:rPr kumimoji="1" lang="ja-JP" altLang="en-US" sz="4800" b="1" dirty="0">
                <a:latin typeface="HGP創英角ｺﾞｼｯｸUB" panose="020B0900000000000000" pitchFamily="50" charset="-128"/>
                <a:ea typeface="HGP創英角ｺﾞｼｯｸUB" panose="020B0900000000000000" pitchFamily="50" charset="-128"/>
              </a:rPr>
              <a:t>　２２</a:t>
            </a:r>
            <a:r>
              <a:rPr kumimoji="1" lang="ja-JP" altLang="en-US" sz="3600" b="1" dirty="0">
                <a:latin typeface="HGP創英角ｺﾞｼｯｸUB" panose="020B0900000000000000" pitchFamily="50" charset="-128"/>
                <a:ea typeface="HGP創英角ｺﾞｼｯｸUB" panose="020B0900000000000000" pitchFamily="50" charset="-128"/>
              </a:rPr>
              <a:t>日</a:t>
            </a:r>
            <a:r>
              <a:rPr kumimoji="1" lang="en-US" altLang="ja-JP" sz="3600" b="1"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3600" b="1" dirty="0">
                <a:solidFill>
                  <a:srgbClr val="FF0000"/>
                </a:solidFill>
                <a:latin typeface="HGP創英角ｺﾞｼｯｸUB" panose="020B0900000000000000" pitchFamily="50" charset="-128"/>
                <a:ea typeface="HGP創英角ｺﾞｼｯｸUB" panose="020B0900000000000000" pitchFamily="50" charset="-128"/>
              </a:rPr>
              <a:t>日</a:t>
            </a:r>
            <a:r>
              <a:rPr kumimoji="1" lang="en-US" altLang="ja-JP" sz="3600" b="1"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b="1"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8" name="テキスト ボックス 17">
            <a:extLst>
              <a:ext uri="{FF2B5EF4-FFF2-40B4-BE49-F238E27FC236}">
                <a16:creationId xmlns:a16="http://schemas.microsoft.com/office/drawing/2014/main" id="{F3EFD335-4613-404D-8794-1AA06D9FAEA1}"/>
              </a:ext>
            </a:extLst>
          </p:cNvPr>
          <p:cNvSpPr txBox="1"/>
          <p:nvPr/>
        </p:nvSpPr>
        <p:spPr>
          <a:xfrm>
            <a:off x="1507606" y="4174261"/>
            <a:ext cx="5823112" cy="369332"/>
          </a:xfrm>
          <a:prstGeom prst="rect">
            <a:avLst/>
          </a:prstGeom>
          <a:noFill/>
        </p:spPr>
        <p:txBody>
          <a:bodyPr wrap="square" rtlCol="0">
            <a:spAutoFit/>
          </a:bodyPr>
          <a:lstStyle/>
          <a:p>
            <a:r>
              <a:rPr kumimoji="1" lang="en-US" altLang="ja-JP" dirty="0">
                <a:latin typeface="HGP創英角ｺﾞｼｯｸUB" panose="020B0900000000000000" pitchFamily="50" charset="-128"/>
                <a:ea typeface="HGP創英角ｺﾞｼｯｸUB" panose="020B0900000000000000" pitchFamily="50" charset="-128"/>
              </a:rPr>
              <a:t>UPR</a:t>
            </a:r>
            <a:r>
              <a:rPr kumimoji="1" lang="ja-JP" altLang="en-US" dirty="0">
                <a:latin typeface="HGP創英角ｺﾞｼｯｸUB" panose="020B0900000000000000" pitchFamily="50" charset="-128"/>
                <a:ea typeface="HGP創英角ｺﾞｼｯｸUB" panose="020B0900000000000000" pitchFamily="50" charset="-128"/>
              </a:rPr>
              <a:t>スタジアム　第一・第二会議室</a:t>
            </a:r>
          </a:p>
        </p:txBody>
      </p:sp>
      <p:sp>
        <p:nvSpPr>
          <p:cNvPr id="19" name="テキスト ボックス 18">
            <a:extLst>
              <a:ext uri="{FF2B5EF4-FFF2-40B4-BE49-F238E27FC236}">
                <a16:creationId xmlns:a16="http://schemas.microsoft.com/office/drawing/2014/main" id="{2A09C91E-B56F-4032-8A45-AF58A6E9EF30}"/>
              </a:ext>
            </a:extLst>
          </p:cNvPr>
          <p:cNvSpPr txBox="1"/>
          <p:nvPr/>
        </p:nvSpPr>
        <p:spPr>
          <a:xfrm>
            <a:off x="1529775" y="4743380"/>
            <a:ext cx="2533041" cy="369332"/>
          </a:xfrm>
          <a:prstGeom prst="rect">
            <a:avLst/>
          </a:prstGeom>
          <a:noFill/>
        </p:spPr>
        <p:txBody>
          <a:bodyPr wrap="square" rtlCol="0">
            <a:spAutoFit/>
          </a:bodyPr>
          <a:lstStyle/>
          <a:p>
            <a:r>
              <a:rPr kumimoji="1" lang="en-US" altLang="ja-JP" dirty="0">
                <a:latin typeface="HGP創英角ｺﾞｼｯｸUB" panose="020B0900000000000000" pitchFamily="50" charset="-128"/>
                <a:ea typeface="HGP創英角ｺﾞｼｯｸUB" panose="020B0900000000000000" pitchFamily="50" charset="-128"/>
              </a:rPr>
              <a:t>1,000</a:t>
            </a:r>
            <a:r>
              <a:rPr kumimoji="1" lang="ja-JP" altLang="en-US" dirty="0">
                <a:latin typeface="HGP創英角ｺﾞｼｯｸUB" panose="020B0900000000000000" pitchFamily="50" charset="-128"/>
                <a:ea typeface="HGP創英角ｺﾞｼｯｸUB" panose="020B0900000000000000" pitchFamily="50" charset="-128"/>
              </a:rPr>
              <a:t>円</a:t>
            </a:r>
          </a:p>
        </p:txBody>
      </p:sp>
      <p:sp>
        <p:nvSpPr>
          <p:cNvPr id="20" name="テキスト ボックス 19">
            <a:extLst>
              <a:ext uri="{FF2B5EF4-FFF2-40B4-BE49-F238E27FC236}">
                <a16:creationId xmlns:a16="http://schemas.microsoft.com/office/drawing/2014/main" id="{9A35D775-848B-4FAC-BD9C-4899F23D3FFB}"/>
              </a:ext>
            </a:extLst>
          </p:cNvPr>
          <p:cNvSpPr txBox="1"/>
          <p:nvPr/>
        </p:nvSpPr>
        <p:spPr>
          <a:xfrm>
            <a:off x="2372228" y="3736802"/>
            <a:ext cx="4055218" cy="461665"/>
          </a:xfrm>
          <a:prstGeom prst="rect">
            <a:avLst/>
          </a:prstGeom>
          <a:noFill/>
        </p:spPr>
        <p:txBody>
          <a:bodyPr wrap="square" rtlCol="0">
            <a:spAutoFit/>
          </a:bodyPr>
          <a:lstStyle/>
          <a:p>
            <a:r>
              <a:rPr kumimoji="1" lang="en-US" altLang="ja-JP" sz="2400" spc="300" dirty="0">
                <a:latin typeface="HGP創英角ｺﾞｼｯｸUB" panose="020B0900000000000000" pitchFamily="50" charset="-128"/>
                <a:ea typeface="HGP創英角ｺﾞｼｯｸUB" panose="020B0900000000000000" pitchFamily="50" charset="-128"/>
              </a:rPr>
              <a:t>10</a:t>
            </a:r>
            <a:r>
              <a:rPr kumimoji="1" lang="ja-JP" altLang="en-US" sz="2400" spc="300" dirty="0">
                <a:latin typeface="HGP創英角ｺﾞｼｯｸUB" panose="020B0900000000000000" pitchFamily="50" charset="-128"/>
                <a:ea typeface="HGP創英角ｺﾞｼｯｸUB" panose="020B0900000000000000" pitchFamily="50" charset="-128"/>
              </a:rPr>
              <a:t>：</a:t>
            </a:r>
            <a:r>
              <a:rPr kumimoji="1" lang="en-US" altLang="ja-JP" sz="2400" spc="300" dirty="0">
                <a:latin typeface="HGP創英角ｺﾞｼｯｸUB" panose="020B0900000000000000" pitchFamily="50" charset="-128"/>
                <a:ea typeface="HGP創英角ｺﾞｼｯｸUB" panose="020B0900000000000000" pitchFamily="50" charset="-128"/>
              </a:rPr>
              <a:t>00</a:t>
            </a:r>
            <a:r>
              <a:rPr kumimoji="1" lang="ja-JP" altLang="en-US" sz="2400" spc="300" dirty="0">
                <a:latin typeface="HGP創英角ｺﾞｼｯｸUB" panose="020B0900000000000000" pitchFamily="50" charset="-128"/>
                <a:ea typeface="HGP創英角ｺﾞｼｯｸUB" panose="020B0900000000000000" pitchFamily="50" charset="-128"/>
              </a:rPr>
              <a:t>～</a:t>
            </a:r>
            <a:r>
              <a:rPr kumimoji="1" lang="en-US" altLang="ja-JP" sz="2400" spc="300" dirty="0">
                <a:latin typeface="HGP創英角ｺﾞｼｯｸUB" panose="020B0900000000000000" pitchFamily="50" charset="-128"/>
                <a:ea typeface="HGP創英角ｺﾞｼｯｸUB" panose="020B0900000000000000" pitchFamily="50" charset="-128"/>
              </a:rPr>
              <a:t>11</a:t>
            </a:r>
            <a:r>
              <a:rPr kumimoji="1" lang="ja-JP" altLang="en-US" sz="2400" spc="300" dirty="0">
                <a:latin typeface="HGP創英角ｺﾞｼｯｸUB" panose="020B0900000000000000" pitchFamily="50" charset="-128"/>
                <a:ea typeface="HGP創英角ｺﾞｼｯｸUB" panose="020B0900000000000000" pitchFamily="50" charset="-128"/>
              </a:rPr>
              <a:t>：</a:t>
            </a:r>
            <a:r>
              <a:rPr kumimoji="1" lang="en-US" altLang="ja-JP" sz="2400" spc="300" dirty="0">
                <a:latin typeface="HGP創英角ｺﾞｼｯｸUB" panose="020B0900000000000000" pitchFamily="50" charset="-128"/>
                <a:ea typeface="HGP創英角ｺﾞｼｯｸUB" panose="020B0900000000000000" pitchFamily="50" charset="-128"/>
              </a:rPr>
              <a:t>30</a:t>
            </a:r>
            <a:endParaRPr kumimoji="1" lang="ja-JP" altLang="en-US" sz="2400" spc="300" dirty="0">
              <a:latin typeface="HGP創英角ｺﾞｼｯｸUB" panose="020B0900000000000000" pitchFamily="50" charset="-128"/>
              <a:ea typeface="HGP創英角ｺﾞｼｯｸUB" panose="020B0900000000000000" pitchFamily="50" charset="-128"/>
            </a:endParaRPr>
          </a:p>
        </p:txBody>
      </p:sp>
      <p:sp>
        <p:nvSpPr>
          <p:cNvPr id="23" name="テキスト ボックス 22">
            <a:extLst>
              <a:ext uri="{FF2B5EF4-FFF2-40B4-BE49-F238E27FC236}">
                <a16:creationId xmlns:a16="http://schemas.microsoft.com/office/drawing/2014/main" id="{7D15CFDC-8773-49F4-8BFA-ABE942ADAC81}"/>
              </a:ext>
            </a:extLst>
          </p:cNvPr>
          <p:cNvSpPr txBox="1"/>
          <p:nvPr/>
        </p:nvSpPr>
        <p:spPr>
          <a:xfrm>
            <a:off x="3602273" y="589308"/>
            <a:ext cx="5920627" cy="369332"/>
          </a:xfrm>
          <a:prstGeom prst="rect">
            <a:avLst/>
          </a:prstGeom>
          <a:noFill/>
        </p:spPr>
        <p:txBody>
          <a:bodyPr wrap="square" rtlCol="0">
            <a:spAutoFit/>
          </a:bodyPr>
          <a:lstStyle/>
          <a:p>
            <a:r>
              <a:rPr kumimoji="1" lang="ja-JP" altLang="en-US" dirty="0">
                <a:latin typeface="HG創英角ｺﾞｼｯｸUB" panose="020B0909000000000000" pitchFamily="49" charset="-128"/>
                <a:ea typeface="HG創英角ｺﾞｼｯｸUB" panose="020B0909000000000000" pitchFamily="49" charset="-128"/>
              </a:rPr>
              <a:t>で病気にならない土台作り</a:t>
            </a:r>
          </a:p>
        </p:txBody>
      </p:sp>
      <p:pic>
        <p:nvPicPr>
          <p:cNvPr id="29" name="図 28">
            <a:extLst>
              <a:ext uri="{FF2B5EF4-FFF2-40B4-BE49-F238E27FC236}">
                <a16:creationId xmlns:a16="http://schemas.microsoft.com/office/drawing/2014/main" id="{825674E5-078D-42D8-B838-AB29C5F082B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678" y="10950"/>
            <a:ext cx="4115157" cy="1322947"/>
          </a:xfrm>
          <a:prstGeom prst="rect">
            <a:avLst/>
          </a:prstGeom>
        </p:spPr>
      </p:pic>
      <p:sp>
        <p:nvSpPr>
          <p:cNvPr id="31" name="テキスト ボックス 30">
            <a:extLst>
              <a:ext uri="{FF2B5EF4-FFF2-40B4-BE49-F238E27FC236}">
                <a16:creationId xmlns:a16="http://schemas.microsoft.com/office/drawing/2014/main" id="{A20858A6-4F07-44E1-8DFD-C0984CCCACBF}"/>
              </a:ext>
            </a:extLst>
          </p:cNvPr>
          <p:cNvSpPr txBox="1"/>
          <p:nvPr/>
        </p:nvSpPr>
        <p:spPr>
          <a:xfrm>
            <a:off x="5139958" y="1469094"/>
            <a:ext cx="1624217" cy="769441"/>
          </a:xfrm>
          <a:prstGeom prst="rect">
            <a:avLst/>
          </a:prstGeom>
          <a:noFill/>
        </p:spPr>
        <p:txBody>
          <a:bodyPr wrap="square" rtlCol="0">
            <a:spAutoFit/>
          </a:bodyPr>
          <a:lstStyle/>
          <a:p>
            <a:r>
              <a:rPr kumimoji="1" lang="ja-JP" altLang="en-US" sz="4400" dirty="0">
                <a:latin typeface="HG創英角ｺﾞｼｯｸUB" panose="020B0909000000000000" pitchFamily="49" charset="-128"/>
                <a:ea typeface="HG創英角ｺﾞｼｯｸUB" panose="020B0909000000000000" pitchFamily="49" charset="-128"/>
              </a:rPr>
              <a:t>体操</a:t>
            </a:r>
          </a:p>
        </p:txBody>
      </p:sp>
      <p:sp>
        <p:nvSpPr>
          <p:cNvPr id="32" name="テキスト ボックス 31">
            <a:extLst>
              <a:ext uri="{FF2B5EF4-FFF2-40B4-BE49-F238E27FC236}">
                <a16:creationId xmlns:a16="http://schemas.microsoft.com/office/drawing/2014/main" id="{D77F7D30-98D8-4B6D-B340-01760C2DEDF4}"/>
              </a:ext>
            </a:extLst>
          </p:cNvPr>
          <p:cNvSpPr txBox="1"/>
          <p:nvPr/>
        </p:nvSpPr>
        <p:spPr>
          <a:xfrm>
            <a:off x="1677696" y="583070"/>
            <a:ext cx="409818" cy="369332"/>
          </a:xfrm>
          <a:prstGeom prst="rect">
            <a:avLst/>
          </a:prstGeom>
          <a:noFill/>
        </p:spPr>
        <p:txBody>
          <a:bodyPr wrap="square" rtlCol="0">
            <a:spAutoFit/>
          </a:bodyPr>
          <a:lstStyle/>
          <a:p>
            <a:r>
              <a:rPr kumimoji="1" lang="ja-JP" altLang="en-US" dirty="0">
                <a:latin typeface="HG創英角ｺﾞｼｯｸUB" panose="020B0909000000000000" pitchFamily="49" charset="-128"/>
                <a:ea typeface="HG創英角ｺﾞｼｯｸUB" panose="020B0909000000000000" pitchFamily="49" charset="-128"/>
              </a:rPr>
              <a:t>と</a:t>
            </a:r>
          </a:p>
        </p:txBody>
      </p:sp>
      <p:pic>
        <p:nvPicPr>
          <p:cNvPr id="34" name="図 33">
            <a:extLst>
              <a:ext uri="{FF2B5EF4-FFF2-40B4-BE49-F238E27FC236}">
                <a16:creationId xmlns:a16="http://schemas.microsoft.com/office/drawing/2014/main" id="{EACF0697-54CE-4685-88CF-4DAB29043C4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26886" y="1146147"/>
            <a:ext cx="4115157" cy="1109568"/>
          </a:xfrm>
          <a:prstGeom prst="rect">
            <a:avLst/>
          </a:prstGeom>
        </p:spPr>
      </p:pic>
      <p:pic>
        <p:nvPicPr>
          <p:cNvPr id="39" name="図 38">
            <a:extLst>
              <a:ext uri="{FF2B5EF4-FFF2-40B4-BE49-F238E27FC236}">
                <a16:creationId xmlns:a16="http://schemas.microsoft.com/office/drawing/2014/main" id="{F522AD17-9304-4A4C-A068-5464E802101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578432">
            <a:off x="3377823" y="819446"/>
            <a:ext cx="526057" cy="506452"/>
          </a:xfrm>
          <a:prstGeom prst="rect">
            <a:avLst/>
          </a:prstGeom>
        </p:spPr>
      </p:pic>
      <p:sp>
        <p:nvSpPr>
          <p:cNvPr id="30" name="テキスト ボックス 29">
            <a:extLst>
              <a:ext uri="{FF2B5EF4-FFF2-40B4-BE49-F238E27FC236}">
                <a16:creationId xmlns:a16="http://schemas.microsoft.com/office/drawing/2014/main" id="{AC6BEE10-E47E-4084-9291-550D5EEE1665}"/>
              </a:ext>
            </a:extLst>
          </p:cNvPr>
          <p:cNvSpPr txBox="1"/>
          <p:nvPr/>
        </p:nvSpPr>
        <p:spPr>
          <a:xfrm>
            <a:off x="35266" y="9101304"/>
            <a:ext cx="3972166" cy="307777"/>
          </a:xfrm>
          <a:prstGeom prst="rect">
            <a:avLst/>
          </a:prstGeom>
          <a:noFill/>
        </p:spPr>
        <p:txBody>
          <a:bodyPr wrap="square" rtlCol="0">
            <a:spAutoFit/>
          </a:bodyPr>
          <a:lstStyle/>
          <a:p>
            <a:r>
              <a:rPr kumimoji="1" lang="ja-JP" altLang="en-US" sz="1400" b="1" dirty="0">
                <a:solidFill>
                  <a:prstClr val="black"/>
                </a:solidFill>
                <a:latin typeface="HGSｺﾞｼｯｸM" panose="020B0600000000000000" pitchFamily="50" charset="-128"/>
                <a:ea typeface="HGSｺﾞｼｯｸM" panose="020B0600000000000000" pitchFamily="50" charset="-128"/>
              </a:rPr>
              <a:t>主催・問い合わせ先／末永整骨院・光</a:t>
            </a:r>
            <a:endParaRPr kumimoji="1" lang="ja-JP" altLang="en-US" sz="1400" dirty="0"/>
          </a:p>
        </p:txBody>
      </p:sp>
      <p:sp>
        <p:nvSpPr>
          <p:cNvPr id="33" name="テキスト ボックス 32">
            <a:extLst>
              <a:ext uri="{FF2B5EF4-FFF2-40B4-BE49-F238E27FC236}">
                <a16:creationId xmlns:a16="http://schemas.microsoft.com/office/drawing/2014/main" id="{76E28AA4-1C36-415E-9726-F017461AE5E8}"/>
              </a:ext>
            </a:extLst>
          </p:cNvPr>
          <p:cNvSpPr txBox="1"/>
          <p:nvPr/>
        </p:nvSpPr>
        <p:spPr>
          <a:xfrm>
            <a:off x="25782" y="9576077"/>
            <a:ext cx="6602436" cy="307777"/>
          </a:xfrm>
          <a:prstGeom prst="rect">
            <a:avLst/>
          </a:prstGeom>
          <a:noFill/>
        </p:spPr>
        <p:txBody>
          <a:bodyPr wrap="square" rtlCol="0">
            <a:spAutoFit/>
          </a:bodyPr>
          <a:lstStyle/>
          <a:p>
            <a:r>
              <a:rPr kumimoji="1" lang="ja-JP" altLang="en-US" sz="1400" b="1" dirty="0">
                <a:latin typeface="HGSｺﾞｼｯｸM" panose="020B0600000000000000" pitchFamily="50" charset="-128"/>
                <a:ea typeface="HGSｺﾞｼｯｸM" panose="020B0600000000000000" pitchFamily="50" charset="-128"/>
              </a:rPr>
              <a:t>後援／宇部市、宇部市教育委員会、宇部市スポーツコミッション</a:t>
            </a:r>
          </a:p>
        </p:txBody>
      </p:sp>
      <p:sp>
        <p:nvSpPr>
          <p:cNvPr id="36" name="テキスト ボックス 35">
            <a:extLst>
              <a:ext uri="{FF2B5EF4-FFF2-40B4-BE49-F238E27FC236}">
                <a16:creationId xmlns:a16="http://schemas.microsoft.com/office/drawing/2014/main" id="{3EED77CD-E678-4B52-8351-F8B27A62267F}"/>
              </a:ext>
            </a:extLst>
          </p:cNvPr>
          <p:cNvSpPr txBox="1"/>
          <p:nvPr/>
        </p:nvSpPr>
        <p:spPr>
          <a:xfrm>
            <a:off x="1545845" y="9330830"/>
            <a:ext cx="5874805" cy="307777"/>
          </a:xfrm>
          <a:prstGeom prst="rect">
            <a:avLst/>
          </a:prstGeom>
          <a:noFill/>
        </p:spPr>
        <p:txBody>
          <a:bodyPr wrap="square" rtlCol="0">
            <a:spAutoFit/>
          </a:bodyPr>
          <a:lstStyle/>
          <a:p>
            <a:r>
              <a:rPr kumimoji="1" lang="ja-JP" altLang="en-US" sz="1400" b="1" dirty="0">
                <a:latin typeface="HGSｺﾞｼｯｸM" panose="020B0600000000000000" pitchFamily="50" charset="-128"/>
                <a:ea typeface="HGSｺﾞｼｯｸM" panose="020B0600000000000000" pitchFamily="50" charset="-128"/>
              </a:rPr>
              <a:t>☎ </a:t>
            </a:r>
            <a:r>
              <a:rPr kumimoji="1" lang="en-US" altLang="ja-JP" sz="1400" b="1" dirty="0">
                <a:latin typeface="HGSｺﾞｼｯｸM" panose="020B0600000000000000" pitchFamily="50" charset="-128"/>
                <a:ea typeface="HGSｺﾞｼｯｸM" panose="020B0600000000000000" pitchFamily="50" charset="-128"/>
              </a:rPr>
              <a:t>0836-35-4422</a:t>
            </a:r>
            <a:r>
              <a:rPr kumimoji="1" lang="ja-JP" altLang="en-US" sz="1400" b="1" dirty="0">
                <a:latin typeface="HGSｺﾞｼｯｸM" panose="020B0600000000000000" pitchFamily="50" charset="-128"/>
                <a:ea typeface="HGSｺﾞｼｯｸM" panose="020B0600000000000000" pitchFamily="50" charset="-128"/>
              </a:rPr>
              <a:t> </a:t>
            </a:r>
            <a:r>
              <a:rPr kumimoji="1" lang="ja-JP" altLang="en-US" sz="1100" b="1" dirty="0">
                <a:latin typeface="HGSｺﾞｼｯｸM" panose="020B0600000000000000" pitchFamily="50" charset="-128"/>
                <a:ea typeface="HGSｺﾞｼｯｸM" panose="020B0600000000000000" pitchFamily="50" charset="-128"/>
              </a:rPr>
              <a:t>〒</a:t>
            </a:r>
            <a:r>
              <a:rPr kumimoji="1" lang="en-US" altLang="ja-JP" sz="1100" b="1" dirty="0">
                <a:latin typeface="HGSｺﾞｼｯｸM" panose="020B0600000000000000" pitchFamily="50" charset="-128"/>
                <a:ea typeface="HGSｺﾞｼｯｸM" panose="020B0600000000000000" pitchFamily="50" charset="-128"/>
              </a:rPr>
              <a:t>755-0029</a:t>
            </a:r>
            <a:r>
              <a:rPr kumimoji="1" lang="ja-JP" altLang="en-US" sz="1100" b="1" dirty="0">
                <a:latin typeface="HGSｺﾞｼｯｸM" panose="020B0600000000000000" pitchFamily="50" charset="-128"/>
                <a:ea typeface="HGSｺﾞｼｯｸM" panose="020B0600000000000000" pitchFamily="50" charset="-128"/>
              </a:rPr>
              <a:t>　</a:t>
            </a:r>
            <a:r>
              <a:rPr kumimoji="1" lang="ja-JP" altLang="en-US" sz="1200" b="1" dirty="0">
                <a:latin typeface="HGSｺﾞｼｯｸM" panose="020B0600000000000000" pitchFamily="50" charset="-128"/>
                <a:ea typeface="HGSｺﾞｼｯｸM" panose="020B0600000000000000" pitchFamily="50" charset="-128"/>
              </a:rPr>
              <a:t>山口県宇部市新天町</a:t>
            </a:r>
            <a:r>
              <a:rPr kumimoji="1" lang="en-US" altLang="ja-JP" sz="1200" b="1" dirty="0">
                <a:latin typeface="HGSｺﾞｼｯｸM" panose="020B0600000000000000" pitchFamily="50" charset="-128"/>
                <a:ea typeface="HGSｺﾞｼｯｸM" panose="020B0600000000000000" pitchFamily="50" charset="-128"/>
              </a:rPr>
              <a:t>2-3-7</a:t>
            </a:r>
            <a:r>
              <a:rPr kumimoji="1" lang="ja-JP" altLang="en-US" sz="1200" b="1" dirty="0">
                <a:latin typeface="HGSｺﾞｼｯｸM" panose="020B0600000000000000" pitchFamily="50" charset="-128"/>
                <a:ea typeface="HGSｺﾞｼｯｸM" panose="020B0600000000000000" pitchFamily="50" charset="-128"/>
              </a:rPr>
              <a:t>末永ビル２</a:t>
            </a:r>
            <a:r>
              <a:rPr kumimoji="1" lang="en-US" altLang="ja-JP" sz="1200" b="1" dirty="0">
                <a:latin typeface="HGSｺﾞｼｯｸM" panose="020B0600000000000000" pitchFamily="50" charset="-128"/>
                <a:ea typeface="HGSｺﾞｼｯｸM" panose="020B0600000000000000" pitchFamily="50" charset="-128"/>
              </a:rPr>
              <a:t>F</a:t>
            </a:r>
            <a:endParaRPr kumimoji="1" lang="en-US" altLang="ja-JP" sz="1100" b="1" dirty="0">
              <a:latin typeface="HGSｺﾞｼｯｸM" panose="020B0600000000000000" pitchFamily="50" charset="-128"/>
              <a:ea typeface="HGSｺﾞｼｯｸM" panose="020B0600000000000000" pitchFamily="50" charset="-128"/>
            </a:endParaRPr>
          </a:p>
        </p:txBody>
      </p:sp>
      <p:pic>
        <p:nvPicPr>
          <p:cNvPr id="37" name="コンテンツ プレースホルダー 5">
            <a:extLst>
              <a:ext uri="{FF2B5EF4-FFF2-40B4-BE49-F238E27FC236}">
                <a16:creationId xmlns:a16="http://schemas.microsoft.com/office/drawing/2014/main" id="{44D51816-0441-48DF-9E37-A4C1A31BF468}"/>
              </a:ext>
            </a:extLst>
          </p:cNvPr>
          <p:cNvPicPr>
            <a:picLocks noChangeAspect="1"/>
          </p:cNvPicPr>
          <p:nvPr/>
        </p:nvPicPr>
        <p:blipFill rotWithShape="1">
          <a:blip r:embed="rId8" cstate="print">
            <a:clrChange>
              <a:clrFrom>
                <a:srgbClr val="FEFEFE"/>
              </a:clrFrom>
              <a:clrTo>
                <a:srgbClr val="FEFEFE">
                  <a:alpha val="0"/>
                </a:srgbClr>
              </a:clrTo>
            </a:clrChange>
            <a:extLst>
              <a:ext uri="{28A0092B-C50C-407E-A947-70E740481C1C}">
                <a14:useLocalDpi xmlns:a14="http://schemas.microsoft.com/office/drawing/2010/main" val="0"/>
              </a:ext>
            </a:extLst>
          </a:blip>
          <a:srcRect r="10854"/>
          <a:stretch/>
        </p:blipFill>
        <p:spPr>
          <a:xfrm rot="312653">
            <a:off x="178970" y="1210633"/>
            <a:ext cx="1107958" cy="1127318"/>
          </a:xfrm>
          <a:prstGeom prst="ellipse">
            <a:avLst/>
          </a:prstGeom>
        </p:spPr>
      </p:pic>
      <p:pic>
        <p:nvPicPr>
          <p:cNvPr id="38" name="コンテンツ プレースホルダー 7">
            <a:extLst>
              <a:ext uri="{FF2B5EF4-FFF2-40B4-BE49-F238E27FC236}">
                <a16:creationId xmlns:a16="http://schemas.microsoft.com/office/drawing/2014/main" id="{A5BB8BF9-8B6C-414C-8A06-89D965B549E9}"/>
              </a:ext>
            </a:extLst>
          </p:cNvPr>
          <p:cNvPicPr>
            <a:picLocks noChangeAspect="1"/>
          </p:cNvPicPr>
          <p:nvPr/>
        </p:nvPicPr>
        <p:blipFill>
          <a:blip r:embed="rId9"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rot="936739">
            <a:off x="5095756" y="3861751"/>
            <a:ext cx="1384427" cy="1554372"/>
          </a:xfrm>
          <a:prstGeom prst="rect">
            <a:avLst/>
          </a:prstGeom>
        </p:spPr>
      </p:pic>
      <p:pic>
        <p:nvPicPr>
          <p:cNvPr id="35" name="図 34">
            <a:extLst>
              <a:ext uri="{FF2B5EF4-FFF2-40B4-BE49-F238E27FC236}">
                <a16:creationId xmlns:a16="http://schemas.microsoft.com/office/drawing/2014/main" id="{4C3A2C75-4D97-43F9-A33D-EC799DAE2F8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35516" y="6605768"/>
            <a:ext cx="1442180" cy="1442180"/>
          </a:xfrm>
          <a:prstGeom prst="rect">
            <a:avLst/>
          </a:prstGeom>
        </p:spPr>
      </p:pic>
    </p:spTree>
    <p:extLst>
      <p:ext uri="{BB962C8B-B14F-4D97-AF65-F5344CB8AC3E}">
        <p14:creationId xmlns:p14="http://schemas.microsoft.com/office/powerpoint/2010/main" val="6334014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63</Words>
  <Application>Microsoft Office PowerPoint</Application>
  <PresentationFormat>A4 210 x 297 mm</PresentationFormat>
  <Paragraphs>31</Paragraphs>
  <Slides>1</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vt:i4>
      </vt:variant>
    </vt:vector>
  </HeadingPairs>
  <TitlesOfParts>
    <vt:vector size="15" baseType="lpstr">
      <vt:lpstr>HGPｺﾞｼｯｸE</vt:lpstr>
      <vt:lpstr>HGP創英角ｺﾞｼｯｸUB</vt:lpstr>
      <vt:lpstr>HGSｺﾞｼｯｸM</vt:lpstr>
      <vt:lpstr>HGｺﾞｼｯｸM</vt:lpstr>
      <vt:lpstr>HG丸ｺﾞｼｯｸM-PRO</vt:lpstr>
      <vt:lpstr>HG創英角ｺﾞｼｯｸUB</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東絵美子</dc:creator>
  <cp:lastModifiedBy>minnagenki0723@gmail.com</cp:lastModifiedBy>
  <cp:revision>20</cp:revision>
  <cp:lastPrinted>2018-02-22T01:43:53Z</cp:lastPrinted>
  <dcterms:created xsi:type="dcterms:W3CDTF">2018-02-04T05:50:06Z</dcterms:created>
  <dcterms:modified xsi:type="dcterms:W3CDTF">2018-02-22T01:45:29Z</dcterms:modified>
</cp:coreProperties>
</file>